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embeddedFontLs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Wingdings 3" panose="05040102010807070707" pitchFamily="18" charset="2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HY그래픽M" panose="02030600000101010101" pitchFamily="18" charset="-127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20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3674" y="2060586"/>
            <a:ext cx="10385571" cy="1646302"/>
          </a:xfrm>
        </p:spPr>
        <p:txBody>
          <a:bodyPr/>
          <a:lstStyle/>
          <a:p>
            <a:r>
              <a:rPr lang="ko-KR" altLang="en-US" sz="4000" dirty="0" err="1" smtClean="0">
                <a:solidFill>
                  <a:schemeClr val="tx1"/>
                </a:solidFill>
              </a:rPr>
              <a:t>행정구역별</a:t>
            </a:r>
            <a:r>
              <a:rPr lang="ko-KR" altLang="en-US" sz="4000" dirty="0" smtClean="0">
                <a:solidFill>
                  <a:schemeClr val="tx1"/>
                </a:solidFill>
              </a:rPr>
              <a:t> </a:t>
            </a:r>
            <a:r>
              <a:rPr lang="ko-KR" altLang="en-US" sz="4000" dirty="0" err="1" smtClean="0">
                <a:solidFill>
                  <a:schemeClr val="tx1"/>
                </a:solidFill>
              </a:rPr>
              <a:t>의료현황과</a:t>
            </a:r>
            <a:r>
              <a:rPr lang="ko-KR" altLang="en-US" sz="4000" dirty="0" smtClean="0">
                <a:solidFill>
                  <a:schemeClr val="tx1"/>
                </a:solidFill>
              </a:rPr>
              <a:t> </a:t>
            </a:r>
            <a:r>
              <a:rPr lang="ko-KR" altLang="en-US" sz="4000" dirty="0" err="1" smtClean="0">
                <a:solidFill>
                  <a:schemeClr val="tx1"/>
                </a:solidFill>
              </a:rPr>
              <a:t>문제분석과</a:t>
            </a:r>
            <a:r>
              <a:rPr lang="ko-KR" altLang="en-US" sz="4000" dirty="0" smtClean="0">
                <a:solidFill>
                  <a:schemeClr val="tx1"/>
                </a:solidFill>
              </a:rPr>
              <a:t> 해결방안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2</a:t>
            </a:r>
            <a:r>
              <a:rPr lang="ko-KR" altLang="en-US" dirty="0" smtClean="0">
                <a:solidFill>
                  <a:srgbClr val="00B050"/>
                </a:solidFill>
              </a:rPr>
              <a:t>조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31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0" y="268449"/>
            <a:ext cx="5676551" cy="31605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68449"/>
            <a:ext cx="5285242" cy="31605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1" y="3429000"/>
            <a:ext cx="5676550" cy="3248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429000"/>
            <a:ext cx="5285242" cy="32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9ED27-7C08-9EBF-12D6-2F07D6A8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문제해결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5DED1-F957-E3D1-BE31-1ADC537E3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현실적으로 사망률이 높은 지방에 의사들의 자발적 정착은 힘듦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공공의료기관</a:t>
            </a:r>
            <a:r>
              <a:rPr lang="en-US" altLang="ko-KR" dirty="0"/>
              <a:t>(</a:t>
            </a:r>
            <a:r>
              <a:rPr lang="ko-KR" altLang="en-US" dirty="0"/>
              <a:t>종합병원 급 이상</a:t>
            </a:r>
            <a:r>
              <a:rPr lang="en-US" altLang="ko-KR" dirty="0"/>
              <a:t>)</a:t>
            </a:r>
            <a:r>
              <a:rPr lang="ko-KR" altLang="en-US" dirty="0"/>
              <a:t>과 관련된 의료 체계 확충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Why?</a:t>
            </a:r>
            <a:r>
              <a:rPr lang="ko-KR" altLang="en-US" dirty="0"/>
              <a:t> </a:t>
            </a:r>
            <a:r>
              <a:rPr lang="ko-KR" altLang="en-US" b="0" i="0" dirty="0">
                <a:solidFill>
                  <a:schemeClr val="tx2"/>
                </a:solidFill>
                <a:effectLst/>
                <a:latin typeface="NanumBarunGothic"/>
              </a:rPr>
              <a:t>공공병원은 지역주민의 건강증진과 지연 보건 의료 발전에 초점을 맞추어 병원을 </a:t>
            </a:r>
            <a:r>
              <a:rPr lang="ko-KR" altLang="en-US" b="0" i="0" dirty="0" err="1">
                <a:solidFill>
                  <a:schemeClr val="tx2"/>
                </a:solidFill>
                <a:effectLst/>
                <a:latin typeface="NanumBarunGothic"/>
              </a:rPr>
              <a:t>운영해야함</a:t>
            </a:r>
            <a:r>
              <a:rPr lang="en-US" altLang="ko-KR" b="0" i="0" dirty="0">
                <a:solidFill>
                  <a:schemeClr val="tx2"/>
                </a:solidFill>
                <a:effectLst/>
                <a:latin typeface="NanumBarunGothic"/>
              </a:rPr>
              <a:t>. </a:t>
            </a:r>
            <a:r>
              <a:rPr lang="ko-KR" altLang="en-US" dirty="0">
                <a:solidFill>
                  <a:schemeClr val="tx2"/>
                </a:solidFill>
                <a:latin typeface="NanumBarunGothic"/>
              </a:rPr>
              <a:t>국가가 운영하여 정책을 펼치기 용이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539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10BC3-05D6-6D7A-BEF3-C3A0206D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문제해결 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3EAB6-B0F5-EFF1-2CD0-F69878F0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189" y="1825625"/>
            <a:ext cx="10550611" cy="4351338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</a:t>
            </a:r>
            <a:r>
              <a:rPr lang="ko-KR" altLang="en-US" dirty="0"/>
              <a:t>의사 수 확충과 거주민들의 접근성을 위해 공공의료원 확충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ko-KR" altLang="en-US" dirty="0"/>
              <a:t>설립 기준</a:t>
            </a:r>
            <a:r>
              <a:rPr lang="en-US" altLang="ko-KR" dirty="0"/>
              <a:t>: </a:t>
            </a:r>
            <a:r>
              <a:rPr lang="ko-KR" altLang="en-US" dirty="0"/>
              <a:t>최소 의사 수 </a:t>
            </a:r>
            <a:r>
              <a:rPr lang="en-US" altLang="ko-KR" dirty="0"/>
              <a:t>27</a:t>
            </a:r>
            <a:r>
              <a:rPr lang="ko-KR" altLang="en-US" dirty="0"/>
              <a:t>명 이상 포함</a:t>
            </a:r>
          </a:p>
        </p:txBody>
      </p:sp>
    </p:spTree>
    <p:extLst>
      <p:ext uri="{BB962C8B-B14F-4D97-AF65-F5344CB8AC3E}">
        <p14:creationId xmlns:p14="http://schemas.microsoft.com/office/powerpoint/2010/main" val="1825093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A99CB-4724-C72E-45CE-0E041C7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해결 방안을 위한 앞으로의 계획</a:t>
            </a:r>
          </a:p>
        </p:txBody>
      </p:sp>
      <p:pic>
        <p:nvPicPr>
          <p:cNvPr id="5" name="내용 개체 틀 4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1B0CD3DD-0A39-20A3-58F1-86F27EFEE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3725" y="640080"/>
            <a:ext cx="6215952" cy="5578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6EBEE-AC30-BCB2-F26A-482DCB322A35}"/>
              </a:ext>
            </a:extLst>
          </p:cNvPr>
          <p:cNvSpPr txBox="1"/>
          <p:nvPr/>
        </p:nvSpPr>
        <p:spPr>
          <a:xfrm>
            <a:off x="625860" y="2426240"/>
            <a:ext cx="378972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공공의료원이 </a:t>
            </a:r>
            <a:r>
              <a:rPr lang="ko-KR" altLang="en-US" dirty="0"/>
              <a:t>반경 최대 몇</a:t>
            </a:r>
            <a:r>
              <a:rPr lang="en-US" altLang="ko-KR" dirty="0"/>
              <a:t>KM</a:t>
            </a:r>
          </a:p>
          <a:p>
            <a:r>
              <a:rPr lang="ko-KR" altLang="en-US" dirty="0"/>
              <a:t>이내 지역의 사망률에 유의미한 </a:t>
            </a:r>
            <a:endParaRPr lang="en-US" altLang="ko-KR" dirty="0"/>
          </a:p>
          <a:p>
            <a:r>
              <a:rPr lang="ko-KR" altLang="en-US" dirty="0"/>
              <a:t>영향을 미치는가에 대한 </a:t>
            </a:r>
            <a:r>
              <a:rPr lang="ko-KR" altLang="en-US" dirty="0" smtClean="0"/>
              <a:t>분석한다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분야별 전문의 수에 따른 사망률 추이를 확인한다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이를 통해 우선적으로 </a:t>
            </a:r>
            <a:r>
              <a:rPr lang="ko-KR" altLang="en-US" dirty="0" err="1" smtClean="0"/>
              <a:t>개설되어야할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진료과를</a:t>
            </a:r>
            <a:r>
              <a:rPr lang="ko-KR" altLang="en-US" dirty="0" smtClean="0"/>
              <a:t> 결정한다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Ex)</a:t>
            </a:r>
            <a:r>
              <a:rPr lang="ko-KR" altLang="en-US" dirty="0"/>
              <a:t>전남 순천 의료원</a:t>
            </a:r>
            <a:endParaRPr lang="en-US" altLang="ko-KR" dirty="0"/>
          </a:p>
          <a:p>
            <a:r>
              <a:rPr lang="ko-KR" altLang="en-US" dirty="0"/>
              <a:t>주변지역</a:t>
            </a:r>
            <a:r>
              <a:rPr lang="en-US" altLang="ko-KR" dirty="0"/>
              <a:t>:</a:t>
            </a:r>
            <a:r>
              <a:rPr lang="ko-KR" altLang="en-US" dirty="0"/>
              <a:t>고흥</a:t>
            </a:r>
            <a:r>
              <a:rPr lang="en-US" altLang="ko-KR" dirty="0"/>
              <a:t>, </a:t>
            </a:r>
            <a:r>
              <a:rPr lang="ko-KR" altLang="en-US" dirty="0"/>
              <a:t>여수</a:t>
            </a:r>
            <a:r>
              <a:rPr lang="en-US" altLang="ko-KR" dirty="0"/>
              <a:t>, </a:t>
            </a:r>
            <a:r>
              <a:rPr lang="ko-KR" altLang="en-US" dirty="0"/>
              <a:t>구례</a:t>
            </a:r>
            <a:r>
              <a:rPr lang="en-US" altLang="ko-KR" dirty="0"/>
              <a:t>, </a:t>
            </a:r>
            <a:r>
              <a:rPr lang="ko-KR" altLang="en-US" dirty="0"/>
              <a:t>화순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하동</a:t>
            </a:r>
            <a:r>
              <a:rPr lang="en-US" altLang="ko-KR" dirty="0"/>
              <a:t>, </a:t>
            </a:r>
            <a:r>
              <a:rPr lang="ko-KR" altLang="en-US" dirty="0"/>
              <a:t>순천 등의 의료원으로부터 차츰 범위를 넓혀가며 지역의 사망률과 의료원 존재의 상관관계 유무 </a:t>
            </a:r>
            <a:r>
              <a:rPr lang="ko-KR" altLang="en-US" dirty="0" smtClean="0"/>
              <a:t>분석한다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185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D14CC-B000-E90B-9E69-D080D0D8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해결 방안 도출을 위한 계획</a:t>
            </a:r>
            <a:endParaRPr lang="en-US" altLang="ko-KR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E56DB-6111-48AB-1AF1-29E8CB3BB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파일 </a:t>
            </a:r>
            <a:r>
              <a:rPr lang="ko-KR" alt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전처리</a:t>
            </a:r>
            <a:endParaRPr lang="en-US" altLang="ko-K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9AF3AF5-8671-C449-5FD4-5638D885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24243"/>
            <a:ext cx="11548872" cy="320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1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44BA5-764D-2C9A-8C0C-626695C5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D3B23-D092-97A6-15FE-5828365B2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921"/>
            <a:ext cx="10515600" cy="5217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요양병원</a:t>
            </a:r>
            <a:r>
              <a:rPr lang="en-US" altLang="ko-KR" dirty="0"/>
              <a:t>, </a:t>
            </a:r>
            <a:r>
              <a:rPr lang="ko-KR" altLang="en-US" dirty="0"/>
              <a:t>보건소</a:t>
            </a:r>
            <a:r>
              <a:rPr lang="en-US" altLang="ko-KR" dirty="0"/>
              <a:t>, </a:t>
            </a:r>
            <a:r>
              <a:rPr lang="ko-KR" altLang="en-US" dirty="0"/>
              <a:t>국방부 소속 병원 제거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2-1.</a:t>
            </a:r>
            <a:r>
              <a:rPr lang="ko-KR" altLang="en-US" dirty="0"/>
              <a:t>주소의 경우 광역자치단체</a:t>
            </a:r>
            <a:r>
              <a:rPr lang="en-US" altLang="ko-KR" dirty="0"/>
              <a:t>+</a:t>
            </a:r>
            <a:r>
              <a:rPr lang="ko-KR" altLang="en-US" dirty="0" err="1"/>
              <a:t>시군구</a:t>
            </a:r>
            <a:r>
              <a:rPr lang="ko-KR" altLang="en-US" dirty="0"/>
              <a:t> 까지만 잘라서 두기</a:t>
            </a:r>
            <a:endParaRPr lang="en-US" altLang="ko-KR" dirty="0"/>
          </a:p>
          <a:p>
            <a:r>
              <a:rPr lang="en-US" altLang="ko-KR" dirty="0"/>
              <a:t>Ex.</a:t>
            </a:r>
            <a:r>
              <a:rPr lang="ko-KR" altLang="en-US" dirty="0"/>
              <a:t>전라남도 순천시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2-2.</a:t>
            </a:r>
            <a:r>
              <a:rPr lang="ko-KR" altLang="en-US" dirty="0"/>
              <a:t>좌표화해서 지도에 표시</a:t>
            </a:r>
            <a:r>
              <a:rPr lang="en-US" altLang="ko-KR" dirty="0"/>
              <a:t>-&gt; </a:t>
            </a:r>
            <a:r>
              <a:rPr lang="ko-KR" altLang="en-US" dirty="0"/>
              <a:t>어느 지역 우선으로 </a:t>
            </a:r>
            <a:r>
              <a:rPr lang="ko-KR" altLang="en-US" dirty="0" err="1"/>
              <a:t>설립해야할지에</a:t>
            </a:r>
            <a:r>
              <a:rPr lang="ko-KR" altLang="en-US" dirty="0"/>
              <a:t> 대한 인사이트 얻을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병원 별 병상수와 </a:t>
            </a:r>
            <a:r>
              <a:rPr lang="ko-KR" altLang="en-US" dirty="0" err="1"/>
              <a:t>의사수</a:t>
            </a:r>
            <a:r>
              <a:rPr lang="ko-KR" altLang="en-US" dirty="0"/>
              <a:t> 데이터를 바탕으로 병원의 규모를 설정하고</a:t>
            </a:r>
            <a:r>
              <a:rPr lang="en-US" altLang="ko-KR" dirty="0"/>
              <a:t>, </a:t>
            </a:r>
            <a:r>
              <a:rPr lang="ko-KR" altLang="en-US" dirty="0"/>
              <a:t>이에 따른 반경 몇 </a:t>
            </a:r>
            <a:r>
              <a:rPr lang="en-US" altLang="ko-KR" dirty="0"/>
              <a:t>km</a:t>
            </a:r>
            <a:r>
              <a:rPr lang="ko-KR" altLang="en-US" dirty="0"/>
              <a:t>까지 병원이 지역을 커버할 수 있는지 처리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병원의 규모 </a:t>
            </a:r>
            <a:r>
              <a:rPr lang="en-US" altLang="ko-KR" dirty="0"/>
              <a:t>-&gt; </a:t>
            </a:r>
            <a:r>
              <a:rPr lang="ko-KR" altLang="en-US" dirty="0"/>
              <a:t>병원이 영향을 미치는 범위 간 관계 분석</a:t>
            </a:r>
          </a:p>
        </p:txBody>
      </p:sp>
    </p:spTree>
    <p:extLst>
      <p:ext uri="{BB962C8B-B14F-4D97-AF65-F5344CB8AC3E}">
        <p14:creationId xmlns:p14="http://schemas.microsoft.com/office/powerpoint/2010/main" val="1181590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718B5-D414-8E77-2EB9-DF2B165F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 결론 도출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BF9A06-FA5F-3A19-2D04-8922E083E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737" y="1841807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위의 데이터 분석을 바탕으로 공공의료기관 설립할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최적의 위치 </a:t>
            </a:r>
            <a:r>
              <a:rPr lang="en-US" altLang="ko-KR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규모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17398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83640"/>
          </a:xfrm>
        </p:spPr>
        <p:txBody>
          <a:bodyPr/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575419"/>
            <a:ext cx="8596668" cy="3465943"/>
          </a:xfrm>
        </p:spPr>
        <p:txBody>
          <a:bodyPr/>
          <a:lstStyle/>
          <a:p>
            <a:r>
              <a:rPr lang="ko-KR" altLang="en-US" sz="2400" dirty="0" err="1" smtClean="0"/>
              <a:t>행정구역별</a:t>
            </a:r>
            <a:r>
              <a:rPr lang="ko-KR" altLang="en-US" sz="2400" dirty="0" smtClean="0"/>
              <a:t> 의료 실태 데이터를 수집 후 </a:t>
            </a:r>
            <a:r>
              <a:rPr lang="ko-KR" altLang="en-US" sz="2400" dirty="0" smtClean="0"/>
              <a:t>사망률에 </a:t>
            </a:r>
            <a:r>
              <a:rPr lang="ko-KR" altLang="en-US" sz="2400" dirty="0" smtClean="0"/>
              <a:t>영향을 미치는 </a:t>
            </a:r>
            <a:r>
              <a:rPr lang="ko-KR" altLang="en-US" sz="2400" dirty="0" smtClean="0"/>
              <a:t>요인을 </a:t>
            </a:r>
            <a:r>
              <a:rPr lang="ko-KR" altLang="en-US" sz="2400" dirty="0" smtClean="0"/>
              <a:t>분석한다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지역별로 의료 실태를 파악하여 의료 인프라 확충이 필요한 곳을 찾아 본다</a:t>
            </a:r>
            <a:endParaRPr lang="en-US" altLang="ko-KR" sz="2400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1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5585"/>
          </a:xfrm>
        </p:spPr>
        <p:txBody>
          <a:bodyPr/>
          <a:lstStyle/>
          <a:p>
            <a:r>
              <a:rPr lang="ko-KR" altLang="en-US" dirty="0" smtClean="0"/>
              <a:t>전처리 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837189"/>
            <a:ext cx="8596668" cy="420417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회의를 통해 목표를 사망자에 영향을 끼치는 요소를 분석하기로 결정하였다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분석할 데이터로 국민보건의료실태통계를 사용하기로 결정하였고 사망자가 지역의 </a:t>
            </a:r>
            <a:r>
              <a:rPr lang="ko-KR" altLang="en-US" dirty="0" smtClean="0"/>
              <a:t>의료 환경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영향을 받는지 </a:t>
            </a:r>
            <a:r>
              <a:rPr lang="ko-KR" altLang="en-US" dirty="0" smtClean="0"/>
              <a:t>확인</a:t>
            </a:r>
            <a:r>
              <a:rPr lang="ko-KR" altLang="en-US" dirty="0" smtClean="0"/>
              <a:t> </a:t>
            </a:r>
            <a:r>
              <a:rPr lang="ko-KR" altLang="en-US" dirty="0" smtClean="0"/>
              <a:t>위해서 </a:t>
            </a:r>
            <a:r>
              <a:rPr lang="ko-KR" altLang="en-US" dirty="0" err="1" smtClean="0"/>
              <a:t>병원급</a:t>
            </a:r>
            <a:r>
              <a:rPr lang="ko-KR" altLang="en-US" dirty="0" smtClean="0"/>
              <a:t> 이상의 데이터만을 사용하기로 결정하였다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통계청에서 통계의 </a:t>
            </a:r>
            <a:r>
              <a:rPr lang="ko-KR" altLang="en-US" dirty="0" smtClean="0"/>
              <a:t>종류별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파일을 받아 </a:t>
            </a:r>
            <a:r>
              <a:rPr lang="ko-KR" altLang="en-US" dirty="0" smtClean="0"/>
              <a:t>지역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인구수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병상수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병원수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사망자 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의사를 각각 데이터 </a:t>
            </a:r>
            <a:r>
              <a:rPr lang="ko-KR" altLang="en-US" dirty="0" err="1" smtClean="0"/>
              <a:t>프레임화를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하나의 데이터프레임으로 처리하였다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세종특별</a:t>
            </a:r>
            <a:r>
              <a:rPr lang="ko-KR" altLang="en-US" dirty="0" smtClean="0"/>
              <a:t>자치시의 </a:t>
            </a:r>
            <a:r>
              <a:rPr lang="ko-KR" altLang="en-US" dirty="0" err="1" smtClean="0"/>
              <a:t>생활권역적</a:t>
            </a:r>
            <a:r>
              <a:rPr lang="ko-KR" altLang="en-US" dirty="0" smtClean="0"/>
              <a:t> 특성을 고려하여 충청남도로 병합하였다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4141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9750"/>
          </a:xfrm>
        </p:spPr>
        <p:txBody>
          <a:bodyPr/>
          <a:lstStyle/>
          <a:p>
            <a:r>
              <a:rPr lang="ko-KR" altLang="en-US" dirty="0" smtClean="0"/>
              <a:t>전처리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4" y="1619075"/>
            <a:ext cx="4184035" cy="4422286"/>
          </a:xfrm>
        </p:spPr>
        <p:txBody>
          <a:bodyPr/>
          <a:lstStyle/>
          <a:p>
            <a:r>
              <a:rPr lang="ko-KR" altLang="en-US" dirty="0" smtClean="0"/>
              <a:t>지역별로 카테고리화 </a:t>
            </a:r>
            <a:r>
              <a:rPr lang="ko-KR" altLang="en-US" dirty="0" smtClean="0"/>
              <a:t>전처리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400" dirty="0" smtClean="0"/>
              <a:t>인구수 </a:t>
            </a:r>
            <a:r>
              <a:rPr lang="en-US" altLang="ko-KR" sz="1400" dirty="0" smtClean="0"/>
              <a:t>-&gt;</a:t>
            </a:r>
            <a:r>
              <a:rPr lang="ko-KR" altLang="en-US" sz="1400" dirty="0" smtClean="0"/>
              <a:t>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지역의 사망률을 나타내기 위해 필요했던 값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병상 수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의사 </a:t>
            </a:r>
            <a:r>
              <a:rPr lang="en-US" altLang="ko-KR" sz="1400" dirty="0" smtClean="0"/>
              <a:t>-&gt;</a:t>
            </a:r>
            <a:r>
              <a:rPr lang="ko-KR" altLang="en-US" sz="1400" dirty="0" smtClean="0"/>
              <a:t>병원 규모 확인을 위한 데이터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~P</a:t>
            </a:r>
            <a:r>
              <a:rPr lang="ko-KR" altLang="en-US" sz="1400" dirty="0" err="1" smtClean="0"/>
              <a:t>부분열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-&gt; </a:t>
            </a:r>
            <a:r>
              <a:rPr lang="ko-KR" altLang="en-US" sz="1400" dirty="0" smtClean="0"/>
              <a:t>인구를 분모를 두고 각 데이터를 분자로 </a:t>
            </a:r>
            <a:r>
              <a:rPr lang="ko-KR" altLang="en-US" sz="1400" dirty="0" smtClean="0"/>
              <a:t>사용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광역자치단체 </a:t>
            </a:r>
            <a:r>
              <a:rPr lang="en-US" altLang="ko-KR" sz="1400" dirty="0" smtClean="0"/>
              <a:t>-&gt;</a:t>
            </a:r>
            <a:r>
              <a:rPr lang="ko-KR" altLang="en-US" sz="1400" dirty="0" smtClean="0"/>
              <a:t>각 데이터의 </a:t>
            </a:r>
            <a:r>
              <a:rPr lang="ko-KR" altLang="en-US" sz="1400" dirty="0" err="1" smtClean="0"/>
              <a:t>그룹화시켜</a:t>
            </a:r>
            <a:r>
              <a:rPr lang="ko-KR" altLang="en-US" sz="1400" dirty="0" smtClean="0"/>
              <a:t> 시각화에 사용되는 데이터 로 설정</a:t>
            </a:r>
            <a:endParaRPr lang="en-US" altLang="ko-KR" sz="14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4" y="1619076"/>
            <a:ext cx="6302726" cy="4353886"/>
          </a:xfrm>
        </p:spPr>
      </p:pic>
    </p:spTree>
    <p:extLst>
      <p:ext uri="{BB962C8B-B14F-4D97-AF65-F5344CB8AC3E}">
        <p14:creationId xmlns:p14="http://schemas.microsoft.com/office/powerpoint/2010/main" val="3245111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9417"/>
          </a:xfrm>
        </p:spPr>
        <p:txBody>
          <a:bodyPr/>
          <a:lstStyle/>
          <a:p>
            <a:r>
              <a:rPr lang="en-US" altLang="ko-KR" dirty="0" err="1"/>
              <a:t>heatmap</a:t>
            </a:r>
            <a:r>
              <a:rPr lang="en-US" altLang="ko-KR" dirty="0"/>
              <a:t> </a:t>
            </a:r>
            <a:r>
              <a:rPr lang="ko-KR" altLang="en-US" dirty="0"/>
              <a:t>상관관계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4" y="1593908"/>
            <a:ext cx="4504469" cy="444745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의사가 늘어나면 사망자가 </a:t>
            </a:r>
            <a:r>
              <a:rPr lang="ko-KR" altLang="en-US" dirty="0" smtClean="0"/>
              <a:t>감소한다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병원과 </a:t>
            </a:r>
            <a:r>
              <a:rPr lang="ko-KR" altLang="en-US" dirty="0" smtClean="0"/>
              <a:t>병상 수가 </a:t>
            </a:r>
            <a:r>
              <a:rPr lang="ko-KR" altLang="en-US" dirty="0" smtClean="0"/>
              <a:t>증가하면 사망자가 </a:t>
            </a:r>
            <a:r>
              <a:rPr lang="ko-KR" altLang="en-US" dirty="0" smtClean="0"/>
              <a:t>감소하</a:t>
            </a:r>
            <a:r>
              <a:rPr lang="ko-KR" altLang="en-US" dirty="0" smtClean="0"/>
              <a:t>는 </a:t>
            </a:r>
            <a:r>
              <a:rPr lang="ko-KR" altLang="en-US" dirty="0" smtClean="0"/>
              <a:t>음의 관계를 가지는 것을 알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인구 대비 병원과 병상 수가 </a:t>
            </a:r>
            <a:r>
              <a:rPr lang="ko-KR" altLang="en-US" dirty="0"/>
              <a:t>많은 지역이 사망자가 </a:t>
            </a:r>
            <a:r>
              <a:rPr lang="ko-KR" altLang="en-US" dirty="0" smtClean="0"/>
              <a:t>많으나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이는 중병 치료를 위해 병원에 간 사람들이 </a:t>
            </a:r>
            <a:r>
              <a:rPr lang="ko-KR" altLang="en-US" dirty="0" smtClean="0"/>
              <a:t>사망한 것으로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추정된다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병원과 의사는 양의 상관관계로 병원 수가 늘어나면 의사 수가 늘어나므로 </a:t>
            </a:r>
            <a:r>
              <a:rPr lang="ko-KR" altLang="en-US" dirty="0"/>
              <a:t>사망률을 낮출 수 </a:t>
            </a:r>
            <a:r>
              <a:rPr lang="ko-KR" altLang="en-US" dirty="0" smtClean="0"/>
              <a:t>있다</a:t>
            </a:r>
            <a:endParaRPr lang="en-US" altLang="ko-KR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803" y="1593909"/>
            <a:ext cx="5665161" cy="4689446"/>
          </a:xfrm>
        </p:spPr>
      </p:pic>
      <p:sp>
        <p:nvSpPr>
          <p:cNvPr id="6" name="직사각형 5"/>
          <p:cNvSpPr/>
          <p:nvPr/>
        </p:nvSpPr>
        <p:spPr>
          <a:xfrm>
            <a:off x="5394121" y="4043494"/>
            <a:ext cx="553673" cy="1526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47794" y="5713547"/>
            <a:ext cx="553673" cy="426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433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639"/>
          </a:xfrm>
        </p:spPr>
        <p:txBody>
          <a:bodyPr/>
          <a:lstStyle/>
          <a:p>
            <a:r>
              <a:rPr lang="ko-KR" altLang="en-US" dirty="0" smtClean="0"/>
              <a:t>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7334" y="1551963"/>
            <a:ext cx="4184035" cy="448939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R-squared </a:t>
            </a:r>
            <a:r>
              <a:rPr lang="ko-KR" altLang="en-US" sz="1400" dirty="0" smtClean="0"/>
              <a:t>통해서 사망자 수를 병상 수와 의사 수로 </a:t>
            </a:r>
            <a:r>
              <a:rPr lang="ko-KR" altLang="en-US" sz="1400" dirty="0"/>
              <a:t>설명 가능한 비율을 </a:t>
            </a:r>
            <a:r>
              <a:rPr lang="ko-KR" altLang="en-US" sz="1400" dirty="0" smtClean="0"/>
              <a:t>알 수 </a:t>
            </a:r>
            <a:r>
              <a:rPr lang="ko-KR" altLang="en-US" sz="1400" dirty="0" smtClean="0"/>
              <a:t>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R-squared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0</a:t>
            </a:r>
            <a:r>
              <a:rPr lang="ko-KR" altLang="en-US" sz="1400" dirty="0"/>
              <a:t>부터 </a:t>
            </a:r>
            <a:r>
              <a:rPr lang="en-US" altLang="ko-KR" sz="1400" dirty="0"/>
              <a:t>1</a:t>
            </a:r>
            <a:r>
              <a:rPr lang="ko-KR" altLang="en-US" sz="1400" dirty="0"/>
              <a:t>까지의 범위에서 </a:t>
            </a:r>
            <a:r>
              <a:rPr lang="en-US" altLang="ko-KR" sz="1400" dirty="0"/>
              <a:t>1</a:t>
            </a:r>
            <a:r>
              <a:rPr lang="ko-KR" altLang="en-US" sz="1400" dirty="0"/>
              <a:t>에 가까울수록 모형이 데이터를 잘 설명한다는 </a:t>
            </a:r>
            <a:r>
              <a:rPr lang="ko-KR" altLang="en-US" sz="1400" dirty="0" smtClean="0"/>
              <a:t>의미하며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여기서 </a:t>
            </a:r>
            <a:r>
              <a:rPr lang="ko-KR" altLang="en-US" sz="1400" dirty="0"/>
              <a:t>약 </a:t>
            </a:r>
            <a:r>
              <a:rPr lang="en-US" altLang="ko-KR" sz="1400" dirty="0"/>
              <a:t>71</a:t>
            </a:r>
            <a:r>
              <a:rPr lang="en-US" altLang="ko-KR" sz="1400" dirty="0" smtClean="0"/>
              <a:t>%</a:t>
            </a:r>
            <a:r>
              <a:rPr lang="ko-KR" altLang="en-US" sz="1400" dirty="0" smtClean="0"/>
              <a:t>의 데이터를 모델이 설명하고 있다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pPr marL="0" indent="0">
              <a:buNone/>
            </a:pPr>
            <a:endParaRPr lang="en-US" altLang="ko-KR" sz="1400" dirty="0" smtClean="0"/>
          </a:p>
          <a:p>
            <a:r>
              <a:rPr lang="ko-KR" altLang="en-US" sz="1400" dirty="0" err="1" smtClean="0"/>
              <a:t>병상수와</a:t>
            </a:r>
            <a:r>
              <a:rPr lang="ko-KR" altLang="en-US" sz="1400" dirty="0" smtClean="0"/>
              <a:t> 사망자 수는 </a:t>
            </a:r>
            <a:r>
              <a:rPr lang="en-US" altLang="ko-KR" sz="1400" dirty="0" smtClean="0"/>
              <a:t>0.9796</a:t>
            </a:r>
            <a:r>
              <a:rPr lang="ko-KR" altLang="en-US" sz="1400" dirty="0" smtClean="0"/>
              <a:t>의 상관관계를 가지고 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이는 입원하는 환자수의 증가로 인해 사망자가 늘어나는 영향으로 해석된다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의사수가</a:t>
            </a:r>
            <a:r>
              <a:rPr lang="ko-KR" altLang="en-US" sz="1400" dirty="0" smtClean="0"/>
              <a:t> 증가할 시 사망자는 감소하는 경향이 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>
                <a:solidFill>
                  <a:srgbClr val="FFFF00"/>
                </a:solidFill>
              </a:rPr>
              <a:t>결론적으로 </a:t>
            </a:r>
            <a:r>
              <a:rPr lang="ko-KR" altLang="en-US" sz="1400" dirty="0" err="1" smtClean="0">
                <a:solidFill>
                  <a:srgbClr val="FFFF00"/>
                </a:solidFill>
              </a:rPr>
              <a:t>병상수가</a:t>
            </a:r>
            <a:r>
              <a:rPr lang="ko-KR" altLang="en-US" sz="1400" dirty="0" smtClean="0">
                <a:solidFill>
                  <a:srgbClr val="FFFF00"/>
                </a:solidFill>
              </a:rPr>
              <a:t> </a:t>
            </a:r>
            <a:r>
              <a:rPr lang="ko-KR" altLang="en-US" sz="1400" dirty="0" smtClean="0">
                <a:solidFill>
                  <a:srgbClr val="FFFF00"/>
                </a:solidFill>
              </a:rPr>
              <a:t>증가하면 사망자 수가  증가하지만 의사 </a:t>
            </a:r>
            <a:r>
              <a:rPr lang="ko-KR" altLang="en-US" sz="1400" dirty="0">
                <a:solidFill>
                  <a:srgbClr val="FFFF00"/>
                </a:solidFill>
              </a:rPr>
              <a:t>수가 많을수록 사망자수가 적어진다고 해석할 수 있습니다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1551963"/>
            <a:ext cx="5413492" cy="4489397"/>
          </a:xfrm>
        </p:spPr>
      </p:pic>
    </p:spTree>
    <p:extLst>
      <p:ext uri="{BB962C8B-B14F-4D97-AF65-F5344CB8AC3E}">
        <p14:creationId xmlns:p14="http://schemas.microsoft.com/office/powerpoint/2010/main" val="2517557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1436" y="159391"/>
            <a:ext cx="8596668" cy="662729"/>
          </a:xfrm>
        </p:spPr>
        <p:txBody>
          <a:bodyPr/>
          <a:lstStyle/>
          <a:p>
            <a:pPr algn="ctr"/>
            <a:r>
              <a:rPr lang="ko-KR" altLang="en-US" dirty="0" err="1" smtClean="0"/>
              <a:t>지자체별</a:t>
            </a:r>
            <a:r>
              <a:rPr lang="ko-KR" altLang="en-US" dirty="0" smtClean="0"/>
              <a:t> 사망률 현황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2120"/>
            <a:ext cx="4823670" cy="28522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3" y="822119"/>
            <a:ext cx="5186571" cy="28522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3" y="3674376"/>
            <a:ext cx="5174687" cy="29588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31" y="3674375"/>
            <a:ext cx="4823670" cy="295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0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8" y="166013"/>
            <a:ext cx="5355062" cy="32629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012"/>
            <a:ext cx="5285242" cy="32629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8" y="3428999"/>
            <a:ext cx="5355062" cy="3084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428997"/>
            <a:ext cx="5285242" cy="30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3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3" y="242863"/>
            <a:ext cx="5462077" cy="31861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863"/>
            <a:ext cx="5285242" cy="31861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3" y="3429000"/>
            <a:ext cx="5462077" cy="3080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429000"/>
            <a:ext cx="5285242" cy="30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1974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328</TotalTime>
  <Words>502</Words>
  <Application>Microsoft Office PowerPoint</Application>
  <PresentationFormat>와이드스크린</PresentationFormat>
  <Paragraphs>82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Trebuchet MS</vt:lpstr>
      <vt:lpstr>Wingdings 3</vt:lpstr>
      <vt:lpstr>NanumBarunGothic</vt:lpstr>
      <vt:lpstr>맑은 고딕</vt:lpstr>
      <vt:lpstr>HY그래픽M</vt:lpstr>
      <vt:lpstr>Arial</vt:lpstr>
      <vt:lpstr>패싯</vt:lpstr>
      <vt:lpstr>행정구역별 의료현황과 문제분석과 해결방안</vt:lpstr>
      <vt:lpstr>목표</vt:lpstr>
      <vt:lpstr>전처리 계획</vt:lpstr>
      <vt:lpstr>전처리</vt:lpstr>
      <vt:lpstr>heatmap 상관관계</vt:lpstr>
      <vt:lpstr>회귀분석</vt:lpstr>
      <vt:lpstr>지자체별 사망률 현황</vt:lpstr>
      <vt:lpstr>PowerPoint 프레젠테이션</vt:lpstr>
      <vt:lpstr>PowerPoint 프레젠테이션</vt:lpstr>
      <vt:lpstr>PowerPoint 프레젠테이션</vt:lpstr>
      <vt:lpstr>문제해결 방안</vt:lpstr>
      <vt:lpstr>문제해결 방안</vt:lpstr>
      <vt:lpstr>해결 방안을 위한 앞으로의 계획</vt:lpstr>
      <vt:lpstr>해결 방안 도출을 위한 계획</vt:lpstr>
      <vt:lpstr>파일 전처리</vt:lpstr>
      <vt:lpstr>최종 결론 도출 계획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행정구역별 의료현황과 문제분석</dc:title>
  <dc:creator>IN205</dc:creator>
  <cp:lastModifiedBy>IN205</cp:lastModifiedBy>
  <cp:revision>26</cp:revision>
  <dcterms:created xsi:type="dcterms:W3CDTF">2023-07-18T00:38:30Z</dcterms:created>
  <dcterms:modified xsi:type="dcterms:W3CDTF">2023-07-19T01:06:44Z</dcterms:modified>
</cp:coreProperties>
</file>